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Source Code Pro SemiBold"/>
      <p:regular r:id="rId48"/>
      <p:bold r:id="rId49"/>
      <p:italic r:id="rId50"/>
      <p:boldItalic r:id="rId51"/>
    </p:embeddedFont>
    <p:embeddedFont>
      <p:font typeface="Quattrocento Sans"/>
      <p:regular r:id="rId52"/>
      <p:bold r:id="rId53"/>
      <p:italic r:id="rId54"/>
      <p:boldItalic r:id="rId55"/>
    </p:embeddedFont>
    <p:embeddedFont>
      <p:font typeface="Century Gothic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0" roundtripDataSignature="AMtx7mjAPSuJ6mSSdNmTP4YX0Bm3zzGE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SemiBold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SourceCodePro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SemiBold-boldItalic.fntdata"/><Relationship Id="rId50" Type="http://schemas.openxmlformats.org/officeDocument/2006/relationships/font" Target="fonts/SourceCodeProSemiBold-italic.fntdata"/><Relationship Id="rId53" Type="http://schemas.openxmlformats.org/officeDocument/2006/relationships/font" Target="fonts/QuattrocentoSans-bold.fntdata"/><Relationship Id="rId52" Type="http://schemas.openxmlformats.org/officeDocument/2006/relationships/font" Target="fonts/QuattrocentoSans-regular.fntdata"/><Relationship Id="rId11" Type="http://schemas.openxmlformats.org/officeDocument/2006/relationships/slide" Target="slides/slide6.xml"/><Relationship Id="rId55" Type="http://schemas.openxmlformats.org/officeDocument/2006/relationships/font" Target="fonts/QuattrocentoSans-boldItalic.fntdata"/><Relationship Id="rId10" Type="http://schemas.openxmlformats.org/officeDocument/2006/relationships/slide" Target="slides/slide5.xml"/><Relationship Id="rId54" Type="http://schemas.openxmlformats.org/officeDocument/2006/relationships/font" Target="fonts/QuattrocentoSans-italic.fntdata"/><Relationship Id="rId13" Type="http://schemas.openxmlformats.org/officeDocument/2006/relationships/slide" Target="slides/slide8.xml"/><Relationship Id="rId57" Type="http://schemas.openxmlformats.org/officeDocument/2006/relationships/font" Target="fonts/CenturyGothic-bold.fntdata"/><Relationship Id="rId12" Type="http://schemas.openxmlformats.org/officeDocument/2006/relationships/slide" Target="slides/slide7.xml"/><Relationship Id="rId56" Type="http://schemas.openxmlformats.org/officeDocument/2006/relationships/font" Target="fonts/CenturyGothic-regular.fntdata"/><Relationship Id="rId15" Type="http://schemas.openxmlformats.org/officeDocument/2006/relationships/slide" Target="slides/slide10.xml"/><Relationship Id="rId59" Type="http://schemas.openxmlformats.org/officeDocument/2006/relationships/font" Target="fonts/CenturyGothic-boldItalic.fntdata"/><Relationship Id="rId14" Type="http://schemas.openxmlformats.org/officeDocument/2006/relationships/slide" Target="slides/slide9.xml"/><Relationship Id="rId58" Type="http://schemas.openxmlformats.org/officeDocument/2006/relationships/font" Target="fonts/CenturyGothic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a1641b86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8a1641b86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8a76fb79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98a76fb79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8a76fb79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98a76fb79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8a76fb79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98a76fb79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8a76fb79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98a76fb79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8a76fb79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98a76fb79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8a76fb79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98a76fb79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8a76fb7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98a76fb7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8a76fb79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98a76fb79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8a76fb79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98a76fb79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8a76fb79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98a76fb79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8a76fb79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98a76fb79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8a76fb79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98a76fb79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8a76fb79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98a76fb79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8a76fb79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98a76fb79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8a76fb79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98a76fb79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8a76fb79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98a76fb79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8a76fb79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98a76fb79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a1641b86e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8a1641b86e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a1641b86e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28a1641b86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8a76fb7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98a76fb7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8a76fb79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98a76fb79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a1641b86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8a1641b8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3"/>
          <p:cNvSpPr txBox="1"/>
          <p:nvPr>
            <p:ph type="ctrTitle"/>
          </p:nvPr>
        </p:nvSpPr>
        <p:spPr>
          <a:xfrm>
            <a:off x="754250" y="1708450"/>
            <a:ext cx="7551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53"/>
          <p:cNvSpPr txBox="1"/>
          <p:nvPr>
            <p:ph idx="1" type="subTitle"/>
          </p:nvPr>
        </p:nvSpPr>
        <p:spPr>
          <a:xfrm>
            <a:off x="754250" y="3070400"/>
            <a:ext cx="75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2300"/>
              <a:buNone/>
              <a:defRPr sz="2300">
                <a:solidFill>
                  <a:srgbClr val="01002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13" name="Google Shape;1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8350" y="316425"/>
            <a:ext cx="1863398" cy="10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61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5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8" name="Google Shape;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8500" y="203850"/>
            <a:ext cx="1428224" cy="7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" name="Google Shape;20;p55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28475"/>
            <a:ext cx="9144003" cy="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4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9pPr>
          </a:lstStyle>
          <a:p/>
        </p:txBody>
      </p:sp>
      <p:sp>
        <p:nvSpPr>
          <p:cNvPr id="25" name="Google Shape;25;p54"/>
          <p:cNvSpPr txBox="1"/>
          <p:nvPr>
            <p:ph idx="1" type="body"/>
          </p:nvPr>
        </p:nvSpPr>
        <p:spPr>
          <a:xfrm>
            <a:off x="390750" y="1035975"/>
            <a:ext cx="83514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Char char="●"/>
              <a:defRPr>
                <a:solidFill>
                  <a:srgbClr val="01002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26" name="Google Shape;26;p54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" name="Google Shape;2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4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g28a1641b86e_2_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28475"/>
            <a:ext cx="9144003" cy="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g28a1641b86e_2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28a1641b86e_2_8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600"/>
              <a:buNone/>
              <a:defRPr sz="2600">
                <a:solidFill>
                  <a:srgbClr val="FC279C"/>
                </a:solidFill>
              </a:defRPr>
            </a:lvl9pPr>
          </a:lstStyle>
          <a:p/>
        </p:txBody>
      </p:sp>
      <p:sp>
        <p:nvSpPr>
          <p:cNvPr id="33" name="Google Shape;33;g28a1641b86e_2_86"/>
          <p:cNvSpPr txBox="1"/>
          <p:nvPr>
            <p:ph idx="1" type="body"/>
          </p:nvPr>
        </p:nvSpPr>
        <p:spPr>
          <a:xfrm>
            <a:off x="390750" y="1035975"/>
            <a:ext cx="83514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Char char="●"/>
              <a:defRPr>
                <a:solidFill>
                  <a:srgbClr val="01002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●"/>
              <a:defRPr>
                <a:solidFill>
                  <a:srgbClr val="01002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○"/>
              <a:defRPr>
                <a:solidFill>
                  <a:srgbClr val="01002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Char char="■"/>
              <a:defRPr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34" name="Google Shape;34;g28a1641b86e_2_86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" name="Google Shape;35;g28a1641b86e_2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28a1641b86e_2_8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radecimentos">
  <p:cSld name="CUSTOM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" name="Google Shape;3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7"/>
          <p:cNvSpPr txBox="1"/>
          <p:nvPr>
            <p:ph type="title"/>
          </p:nvPr>
        </p:nvSpPr>
        <p:spPr>
          <a:xfrm>
            <a:off x="3116450" y="1777050"/>
            <a:ext cx="50646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42" name="Google Shape;4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275" y="1609425"/>
            <a:ext cx="2906750" cy="34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7"/>
          <p:cNvSpPr txBox="1"/>
          <p:nvPr>
            <p:ph idx="1" type="subTitle"/>
          </p:nvPr>
        </p:nvSpPr>
        <p:spPr>
          <a:xfrm>
            <a:off x="3116450" y="3146600"/>
            <a:ext cx="5064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600"/>
              <a:buNone/>
              <a:defRPr sz="1600">
                <a:solidFill>
                  <a:srgbClr val="01002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Foto ao lado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5" y="0"/>
            <a:ext cx="521657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8"/>
          <p:cNvPicPr preferRelativeResize="0"/>
          <p:nvPr/>
        </p:nvPicPr>
        <p:blipFill rotWithShape="1">
          <a:blip r:embed="rId3">
            <a:alphaModFix amt="49000"/>
          </a:blip>
          <a:srcRect b="0" l="0" r="42951" t="0"/>
          <a:stretch/>
        </p:blipFill>
        <p:spPr>
          <a:xfrm>
            <a:off x="0" y="0"/>
            <a:ext cx="52165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8"/>
          <p:cNvSpPr txBox="1"/>
          <p:nvPr>
            <p:ph idx="1" type="body"/>
          </p:nvPr>
        </p:nvSpPr>
        <p:spPr>
          <a:xfrm>
            <a:off x="390750" y="1761750"/>
            <a:ext cx="4420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600"/>
              <a:buChar char="●"/>
              <a:defRPr sz="1600">
                <a:solidFill>
                  <a:srgbClr val="01002A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●"/>
              <a:defRPr sz="1200">
                <a:solidFill>
                  <a:srgbClr val="01002A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●"/>
              <a:defRPr sz="1200">
                <a:solidFill>
                  <a:srgbClr val="01002A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○"/>
              <a:defRPr sz="1200">
                <a:solidFill>
                  <a:srgbClr val="01002A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200"/>
              <a:buChar char="■"/>
              <a:defRPr sz="1200">
                <a:solidFill>
                  <a:srgbClr val="01002A"/>
                </a:solidFill>
              </a:defRPr>
            </a:lvl9pPr>
          </a:lstStyle>
          <a:p/>
        </p:txBody>
      </p:sp>
      <p:sp>
        <p:nvSpPr>
          <p:cNvPr id="49" name="Google Shape;49;p58"/>
          <p:cNvSpPr txBox="1"/>
          <p:nvPr>
            <p:ph type="title"/>
          </p:nvPr>
        </p:nvSpPr>
        <p:spPr>
          <a:xfrm>
            <a:off x="390750" y="450150"/>
            <a:ext cx="44205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" name="Google Shape;5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2100" y="3080650"/>
            <a:ext cx="2211901" cy="206284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8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" name="Google Shape;5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6175" y="4371075"/>
            <a:ext cx="1296599" cy="6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8"/>
          <p:cNvSpPr txBox="1"/>
          <p:nvPr>
            <p:ph idx="2" type="subTitle"/>
          </p:nvPr>
        </p:nvSpPr>
        <p:spPr>
          <a:xfrm>
            <a:off x="390600" y="4828475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79C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C27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311700" y="1152475"/>
            <a:ext cx="85206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02A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1002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orms.gle/5h83jwY3gGYfUowb8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storygirl.nce.ufrj.br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a1641b86e_2_6"/>
          <p:cNvSpPr txBox="1"/>
          <p:nvPr>
            <p:ph type="ctrTitle"/>
          </p:nvPr>
        </p:nvSpPr>
        <p:spPr>
          <a:xfrm>
            <a:off x="754250" y="1708450"/>
            <a:ext cx="7551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300"/>
              <a:t>Desenvolvimento do pensamento computacional através de histórias</a:t>
            </a:r>
            <a:endParaRPr sz="2300"/>
          </a:p>
        </p:txBody>
      </p:sp>
      <p:sp>
        <p:nvSpPr>
          <p:cNvPr id="77" name="Google Shape;77;g28a1641b86e_2_6"/>
          <p:cNvSpPr txBox="1"/>
          <p:nvPr>
            <p:ph idx="1" type="subTitle"/>
          </p:nvPr>
        </p:nvSpPr>
        <p:spPr>
          <a:xfrm>
            <a:off x="754250" y="3183325"/>
            <a:ext cx="75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pt-BR" sz="1900"/>
              <a:t>Oficina prática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Principais Componentes</a:t>
            </a:r>
            <a:endParaRPr/>
          </a:p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0" y="4789175"/>
            <a:ext cx="4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4" name="Google Shape;154;p2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926" y="1096873"/>
            <a:ext cx="6358150" cy="30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7374175" y="3733200"/>
            <a:ext cx="3042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1 - Ambientação no Scratch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um cenário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o nome do ator para “GatoFalante”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GatoFalante, fale as frases “Olá” e “Tudo bem?” intercaladas em um intervalo de 2 segundos, assim que a bandeira for clicada.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100"/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5586" y="1221650"/>
            <a:ext cx="2081125" cy="24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1 - Resolução</a:t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2" name="Google Shape;172;p2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135200" y="1070600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iniciar a execução de scripts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Controle: Determinar controle do fluxo do programa</a:t>
            </a:r>
            <a:endParaRPr sz="1100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00" y="1444400"/>
            <a:ext cx="3421350" cy="2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8a76fb796_0_20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2 - Movimentação</a:t>
            </a:r>
            <a:endParaRPr/>
          </a:p>
        </p:txBody>
      </p:sp>
      <p:sp>
        <p:nvSpPr>
          <p:cNvPr id="180" name="Google Shape;180;g298a76fb796_0_200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um novo ator "Frog"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Mudar o nome do ator para “SapoFeliz”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SapoFeliz, se mova "10" passos para a direita quando a tecla direita for clicada e "-10" passos para a esquerda quando a tecla esquerda for clicada.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100"/>
          </a:p>
        </p:txBody>
      </p:sp>
      <p:sp>
        <p:nvSpPr>
          <p:cNvPr id="181" name="Google Shape;181;g298a76fb796_0_200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2" name="Google Shape;182;g298a76fb796_0_20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83" name="Google Shape;183;g298a76fb796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8a76fb796_0_21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2 - Resolução</a:t>
            </a:r>
            <a:endParaRPr/>
          </a:p>
        </p:txBody>
      </p:sp>
      <p:sp>
        <p:nvSpPr>
          <p:cNvPr id="189" name="Google Shape;189;g298a76fb796_0_210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0" name="Google Shape;190;g298a76fb796_0_21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91" name="Google Shape;191;g298a76fb796_0_210"/>
          <p:cNvSpPr txBox="1"/>
          <p:nvPr>
            <p:ph idx="1" type="body"/>
          </p:nvPr>
        </p:nvSpPr>
        <p:spPr>
          <a:xfrm>
            <a:off x="4135200" y="1070600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iniciar a execução de scripts após uma ação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Movimento: Utilizado para movimentar os personagens</a:t>
            </a:r>
            <a:endParaRPr sz="1100"/>
          </a:p>
        </p:txBody>
      </p:sp>
      <p:pic>
        <p:nvPicPr>
          <p:cNvPr id="192" name="Google Shape;192;g298a76fb796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00" y="1260200"/>
            <a:ext cx="3830400" cy="237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8a76fb796_0_22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Transmissão de mensagem</a:t>
            </a:r>
            <a:endParaRPr/>
          </a:p>
        </p:txBody>
      </p:sp>
      <p:sp>
        <p:nvSpPr>
          <p:cNvPr id="198" name="Google Shape;198;g298a76fb796_0_220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o ator GatoFalante transmitir a mensagem "EscondeSapo" quando a tecla espaço for apertada.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com que o ator SapoFeliz, desapareça quando receber a mensagem </a:t>
            </a: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"EscondeSapo" 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100"/>
          </a:p>
        </p:txBody>
      </p:sp>
      <p:sp>
        <p:nvSpPr>
          <p:cNvPr id="199" name="Google Shape;199;g298a76fb796_0_220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0" name="Google Shape;200;g298a76fb796_0_22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01" name="Google Shape;201;g298a76fb796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8a76fb796_0_228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Resolução</a:t>
            </a:r>
            <a:endParaRPr/>
          </a:p>
        </p:txBody>
      </p:sp>
      <p:sp>
        <p:nvSpPr>
          <p:cNvPr id="207" name="Google Shape;207;g298a76fb796_0_228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8" name="Google Shape;208;g298a76fb796_0_228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09" name="Google Shape;209;g298a76fb796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050" y="1017725"/>
            <a:ext cx="3718224" cy="29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98a76fb796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00" y="1017725"/>
            <a:ext cx="2837750" cy="33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98a76fb796_0_228"/>
          <p:cNvSpPr/>
          <p:nvPr/>
        </p:nvSpPr>
        <p:spPr>
          <a:xfrm>
            <a:off x="390600" y="2907950"/>
            <a:ext cx="3186600" cy="1411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g298a76fb796_0_228"/>
          <p:cNvSpPr/>
          <p:nvPr/>
        </p:nvSpPr>
        <p:spPr>
          <a:xfrm>
            <a:off x="4353000" y="2809225"/>
            <a:ext cx="2837700" cy="125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8a76fb796_0_246"/>
          <p:cNvSpPr txBox="1"/>
          <p:nvPr>
            <p:ph type="title"/>
          </p:nvPr>
        </p:nvSpPr>
        <p:spPr>
          <a:xfrm>
            <a:off x="801850" y="1776225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Mas agora o SapoFeliz desapareceu para sempre !</a:t>
            </a:r>
            <a:endParaRPr/>
          </a:p>
        </p:txBody>
      </p:sp>
      <p:sp>
        <p:nvSpPr>
          <p:cNvPr id="218" name="Google Shape;218;g298a76fb796_0_246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19" name="Google Shape;219;g298a76fb796_0_246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0" name="Google Shape;220;g298a76fb796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813" y="3408938"/>
            <a:ext cx="1184975" cy="11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8a76fb796_0_238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3 - Resolução continuação</a:t>
            </a:r>
            <a:endParaRPr/>
          </a:p>
        </p:txBody>
      </p:sp>
      <p:sp>
        <p:nvSpPr>
          <p:cNvPr id="226" name="Google Shape;226;g298a76fb796_0_238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" name="Google Shape;227;g298a76fb796_0_238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28" name="Google Shape;228;g298a76fb796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99" y="865325"/>
            <a:ext cx="3321034" cy="365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98a76fb796_0_238"/>
          <p:cNvSpPr/>
          <p:nvPr/>
        </p:nvSpPr>
        <p:spPr>
          <a:xfrm>
            <a:off x="390600" y="3425500"/>
            <a:ext cx="2011500" cy="94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298a76fb796_0_238"/>
          <p:cNvSpPr txBox="1"/>
          <p:nvPr>
            <p:ph idx="1" type="body"/>
          </p:nvPr>
        </p:nvSpPr>
        <p:spPr>
          <a:xfrm>
            <a:off x="4126550" y="865325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Eventos : Usados para transmitir e aguardar por mensagens.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Aparência : Esconder e mostrar um ator em cena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Fundamentos da Computação</a:t>
            </a:r>
            <a:endParaRPr/>
          </a:p>
        </p:txBody>
      </p:sp>
      <p:sp>
        <p:nvSpPr>
          <p:cNvPr id="236" name="Google Shape;236;p3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8a76fb796_0_0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O que é uma linguagem de programação</a:t>
            </a:r>
            <a:r>
              <a:rPr lang="pt-BR"/>
              <a:t>?</a:t>
            </a:r>
            <a:endParaRPr/>
          </a:p>
        </p:txBody>
      </p:sp>
      <p:sp>
        <p:nvSpPr>
          <p:cNvPr id="83" name="Google Shape;83;g298a76fb796_0_0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4" name="Google Shape;84;g298a76fb796_0_0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8a76fb796_0_26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Condição</a:t>
            </a:r>
            <a:endParaRPr/>
          </a:p>
        </p:txBody>
      </p:sp>
      <p:sp>
        <p:nvSpPr>
          <p:cNvPr id="243" name="Google Shape;243;g298a76fb796_0_260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4" name="Google Shape;244;g298a76fb796_0_26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45" name="Google Shape;245;g298a76fb796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01" y="1290215"/>
            <a:ext cx="3638100" cy="311335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98a76fb796_0_260"/>
          <p:cNvSpPr txBox="1"/>
          <p:nvPr/>
        </p:nvSpPr>
        <p:spPr>
          <a:xfrm>
            <a:off x="5653603" y="1900549"/>
            <a:ext cx="2744400" cy="738900"/>
          </a:xfrm>
          <a:prstGeom prst="rect">
            <a:avLst/>
          </a:prstGeom>
          <a:solidFill>
            <a:srgbClr val="FC279C">
              <a:alpha val="6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Faz uma pergunta para determinar qual caminho seguir.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Operadores</a:t>
            </a:r>
            <a:endParaRPr/>
          </a:p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522450" y="1186725"/>
            <a:ext cx="80877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blocos </a:t>
            </a:r>
            <a:r>
              <a:rPr b="1"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 </a:t>
            </a: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permitem calcular novos valores;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Juntar palavras, valores; 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 operações como somar, dividir;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2" marL="45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Char char="•"/>
            </a:pPr>
            <a:r>
              <a:rPr lang="pt-BR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Comparar valores;</a:t>
            </a:r>
            <a:endParaRPr sz="11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4" name="Google Shape;254;p3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Principais Operadores</a:t>
            </a:r>
            <a:endParaRPr/>
          </a:p>
        </p:txBody>
      </p:sp>
      <p:sp>
        <p:nvSpPr>
          <p:cNvPr id="260" name="Google Shape;260;p40"/>
          <p:cNvSpPr txBox="1"/>
          <p:nvPr>
            <p:ph idx="12" type="sldNum"/>
          </p:nvPr>
        </p:nvSpPr>
        <p:spPr>
          <a:xfrm>
            <a:off x="0" y="4789175"/>
            <a:ext cx="45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1" name="Google Shape;261;p4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 rotWithShape="1">
          <a:blip r:embed="rId3">
            <a:alphaModFix/>
          </a:blip>
          <a:srcRect b="54444" l="4566" r="89062" t="25085"/>
          <a:stretch/>
        </p:blipFill>
        <p:spPr>
          <a:xfrm>
            <a:off x="321100" y="1233623"/>
            <a:ext cx="1363350" cy="24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/>
        </p:nvSpPr>
        <p:spPr>
          <a:xfrm>
            <a:off x="348325" y="3757050"/>
            <a:ext cx="13089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fundamentais entre dois elementos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33176" l="4753" r="87683" t="52652"/>
          <a:stretch/>
        </p:blipFill>
        <p:spPr>
          <a:xfrm>
            <a:off x="1899388" y="1519800"/>
            <a:ext cx="1694199" cy="17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 txBox="1"/>
          <p:nvPr/>
        </p:nvSpPr>
        <p:spPr>
          <a:xfrm>
            <a:off x="1847725" y="3506700"/>
            <a:ext cx="19917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comparativas entre dois elementos</a:t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 rotWithShape="1">
          <a:blip r:embed="rId4">
            <a:alphaModFix/>
          </a:blip>
          <a:srcRect b="31042" l="4789" r="87595" t="54730"/>
          <a:stretch/>
        </p:blipFill>
        <p:spPr>
          <a:xfrm>
            <a:off x="4048985" y="1419348"/>
            <a:ext cx="1991700" cy="20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>
            <a:off x="4106875" y="3767700"/>
            <a:ext cx="16941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Operações lógicas entre dois elementos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5">
            <a:alphaModFix/>
          </a:blip>
          <a:srcRect b="29473" l="4728" r="82227" t="31097"/>
          <a:stretch/>
        </p:blipFill>
        <p:spPr>
          <a:xfrm>
            <a:off x="6545075" y="738493"/>
            <a:ext cx="1826199" cy="259408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6682150" y="3942026"/>
            <a:ext cx="1635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Outros operadores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Condição</a:t>
            </a:r>
            <a:endParaRPr/>
          </a:p>
        </p:txBody>
      </p:sp>
      <p:sp>
        <p:nvSpPr>
          <p:cNvPr id="275" name="Google Shape;275;p46"/>
          <p:cNvSpPr txBox="1"/>
          <p:nvPr>
            <p:ph idx="12" type="sldNum"/>
          </p:nvPr>
        </p:nvSpPr>
        <p:spPr>
          <a:xfrm>
            <a:off x="107578" y="445972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6" name="Google Shape;276;p46"/>
          <p:cNvSpPr txBox="1"/>
          <p:nvPr>
            <p:ph idx="2" type="subTitle"/>
          </p:nvPr>
        </p:nvSpPr>
        <p:spPr>
          <a:xfrm>
            <a:off x="498175" y="449900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5670174" y="941704"/>
            <a:ext cx="3172800" cy="1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2" marL="1028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91440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418448" y="1326274"/>
            <a:ext cx="3619200" cy="77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 (1+1) for é igual a (2) então 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“1 + 1 é igual a 2”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279" name="Google Shape;279;p46"/>
          <p:cNvPicPr preferRelativeResize="0"/>
          <p:nvPr/>
        </p:nvPicPr>
        <p:blipFill rotWithShape="1">
          <a:blip r:embed="rId3">
            <a:alphaModFix/>
          </a:blip>
          <a:srcRect b="51796" l="27933" r="53354" t="31785"/>
          <a:stretch/>
        </p:blipFill>
        <p:spPr>
          <a:xfrm>
            <a:off x="5116823" y="1077411"/>
            <a:ext cx="2584725" cy="12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4325606" y="1391099"/>
            <a:ext cx="685174" cy="6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/>
        </p:nvSpPr>
        <p:spPr>
          <a:xfrm>
            <a:off x="418448" y="2704162"/>
            <a:ext cx="3619200" cy="149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 (1+1) for é igual a (2) então 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“1 + 1 é igual a 2”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Senão 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Diga “eu não entendo mais este mundo”</a:t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282" name="Google Shape;282;p46"/>
          <p:cNvPicPr preferRelativeResize="0"/>
          <p:nvPr/>
        </p:nvPicPr>
        <p:blipFill rotWithShape="1">
          <a:blip r:embed="rId5">
            <a:alphaModFix/>
          </a:blip>
          <a:srcRect b="17227" l="28781" r="54225" t="61377"/>
          <a:stretch/>
        </p:blipFill>
        <p:spPr>
          <a:xfrm>
            <a:off x="5229748" y="2186574"/>
            <a:ext cx="2521076" cy="1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4387581" y="3179711"/>
            <a:ext cx="685174" cy="6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5" name="Google Shape;285;p4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8a76fb796_0_283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4 - Condição e operadores</a:t>
            </a:r>
            <a:endParaRPr/>
          </a:p>
        </p:txBody>
      </p:sp>
      <p:sp>
        <p:nvSpPr>
          <p:cNvPr id="291" name="Google Shape;291;g298a76fb796_0_283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o GatoFalando dizer "1+1 é igual a 2", caso a Operação 1+1 = 2 seja verdadeira</a:t>
            </a:r>
            <a:endParaRPr sz="2100"/>
          </a:p>
        </p:txBody>
      </p:sp>
      <p:sp>
        <p:nvSpPr>
          <p:cNvPr id="292" name="Google Shape;292;g298a76fb796_0_283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3" name="Google Shape;293;g298a76fb796_0_283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94" name="Google Shape;294;g298a76fb796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8a76fb796_0_291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4 - Resolução</a:t>
            </a:r>
            <a:endParaRPr/>
          </a:p>
        </p:txBody>
      </p:sp>
      <p:sp>
        <p:nvSpPr>
          <p:cNvPr id="300" name="Google Shape;300;g298a76fb796_0_291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1" name="Google Shape;301;g298a76fb796_0_291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02" name="Google Shape;302;g298a76fb796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4419900" cy="2349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98a76fb796_0_291"/>
          <p:cNvSpPr txBox="1"/>
          <p:nvPr>
            <p:ph idx="1" type="body"/>
          </p:nvPr>
        </p:nvSpPr>
        <p:spPr>
          <a:xfrm>
            <a:off x="4628775" y="865325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19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Operadores</a:t>
            </a:r>
            <a:r>
              <a:rPr lang="pt-BR" sz="1100"/>
              <a:t> : Usados verificar se 1 + 1 é igual a dois.</a:t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Condição : Determinar se a fala vai ser dita ou não pelo ator.</a:t>
            </a:r>
            <a:endParaRPr sz="1100"/>
          </a:p>
        </p:txBody>
      </p:sp>
      <p:sp>
        <p:nvSpPr>
          <p:cNvPr id="304" name="Google Shape;304;g298a76fb796_0_291"/>
          <p:cNvSpPr/>
          <p:nvPr/>
        </p:nvSpPr>
        <p:spPr>
          <a:xfrm>
            <a:off x="2139825" y="2180650"/>
            <a:ext cx="2565600" cy="125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8a76fb796_0_27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Estruturas de Repetição</a:t>
            </a:r>
            <a:endParaRPr/>
          </a:p>
        </p:txBody>
      </p:sp>
      <p:sp>
        <p:nvSpPr>
          <p:cNvPr id="310" name="Google Shape;310;g298a76fb796_0_270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1" name="Google Shape;311;g298a76fb796_0_27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12" name="Google Shape;312;g298a76fb796_0_270"/>
          <p:cNvSpPr txBox="1"/>
          <p:nvPr/>
        </p:nvSpPr>
        <p:spPr>
          <a:xfrm>
            <a:off x="5653603" y="1900549"/>
            <a:ext cx="2744400" cy="1169700"/>
          </a:xfrm>
          <a:prstGeom prst="rect">
            <a:avLst/>
          </a:prstGeom>
          <a:solidFill>
            <a:srgbClr val="FC279C">
              <a:alpha val="6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pt-BR">
                <a:latin typeface="Calibri"/>
                <a:ea typeface="Calibri"/>
                <a:cs typeface="Calibri"/>
                <a:sym typeface="Calibri"/>
              </a:rPr>
              <a:t>É feita a mesma pergunta repetidamente até que uma determinada tarefa tenha sido elaborada.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298a76fb796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00" y="1017725"/>
            <a:ext cx="4494375" cy="34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8a76fb796_0_301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5 - Repetição</a:t>
            </a:r>
            <a:endParaRPr/>
          </a:p>
        </p:txBody>
      </p:sp>
      <p:sp>
        <p:nvSpPr>
          <p:cNvPr id="319" name="Google Shape;319;g298a76fb796_0_301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o GatoFalante dizer  as falas "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 saber como esconder o sapo ?</a:t>
            </a: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", e "</a:t>
            </a:r>
            <a:r>
              <a:rPr b="1"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Aperte o enter !</a:t>
            </a: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  3 vezes.</a:t>
            </a:r>
            <a:endParaRPr sz="2100"/>
          </a:p>
        </p:txBody>
      </p:sp>
      <p:sp>
        <p:nvSpPr>
          <p:cNvPr id="320" name="Google Shape;320;g298a76fb796_0_301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1" name="Google Shape;321;g298a76fb796_0_301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22" name="Google Shape;322;g298a76fb796_0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8a76fb796_0_311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5 - Resolução</a:t>
            </a:r>
            <a:endParaRPr/>
          </a:p>
        </p:txBody>
      </p:sp>
      <p:sp>
        <p:nvSpPr>
          <p:cNvPr id="328" name="Google Shape;328;g298a76fb796_0_311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9" name="Google Shape;329;g298a76fb796_0_311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30" name="Google Shape;330;g298a76fb796_0_311"/>
          <p:cNvSpPr txBox="1"/>
          <p:nvPr>
            <p:ph idx="1" type="body"/>
          </p:nvPr>
        </p:nvSpPr>
        <p:spPr>
          <a:xfrm>
            <a:off x="4628775" y="865325"/>
            <a:ext cx="44199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Repetição : Repetir um bloco de código</a:t>
            </a:r>
            <a:endParaRPr sz="1100"/>
          </a:p>
        </p:txBody>
      </p:sp>
      <p:pic>
        <p:nvPicPr>
          <p:cNvPr id="331" name="Google Shape;331;g298a76fb796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00" y="913800"/>
            <a:ext cx="4075110" cy="361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98a76fb796_0_311"/>
          <p:cNvSpPr/>
          <p:nvPr/>
        </p:nvSpPr>
        <p:spPr>
          <a:xfrm>
            <a:off x="1543100" y="2908638"/>
            <a:ext cx="3346200" cy="1624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Variáveis</a:t>
            </a:r>
            <a:endParaRPr/>
          </a:p>
        </p:txBody>
      </p:sp>
      <p:sp>
        <p:nvSpPr>
          <p:cNvPr id="338" name="Google Shape;338;p41"/>
          <p:cNvSpPr txBox="1"/>
          <p:nvPr>
            <p:ph idx="1" type="body"/>
          </p:nvPr>
        </p:nvSpPr>
        <p:spPr>
          <a:xfrm>
            <a:off x="522450" y="1186725"/>
            <a:ext cx="8087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b="1"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Variáveis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são como caixinhas ou gavetas onde você pode guardar informações para usar mais tarde.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programação, as variáveis são usadas para armazenar dados, como </a:t>
            </a:r>
            <a:r>
              <a:rPr b="1"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números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palavras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 outras informações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-1" y="4789175"/>
            <a:ext cx="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0" name="Google Shape;340;p41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50" y="2792975"/>
            <a:ext cx="2095925" cy="17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8a76fb796_0_89"/>
          <p:cNvSpPr txBox="1"/>
          <p:nvPr>
            <p:ph idx="1" type="body"/>
          </p:nvPr>
        </p:nvSpPr>
        <p:spPr>
          <a:xfrm>
            <a:off x="390600" y="1741475"/>
            <a:ext cx="4420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400"/>
              <a:t>Linguagem especial que usamos para dar instruções a um computador.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Cada linguagem de programação é como um idioma diferente que o computador entende. </a:t>
            </a:r>
            <a:endParaRPr sz="1400"/>
          </a:p>
        </p:txBody>
      </p:sp>
      <p:sp>
        <p:nvSpPr>
          <p:cNvPr id="90" name="Google Shape;90;g298a76fb796_0_89"/>
          <p:cNvSpPr txBox="1"/>
          <p:nvPr>
            <p:ph idx="12" type="sldNum"/>
          </p:nvPr>
        </p:nvSpPr>
        <p:spPr>
          <a:xfrm>
            <a:off x="3" y="4789175"/>
            <a:ext cx="3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" name="Google Shape;91;g298a76fb796_0_89"/>
          <p:cNvSpPr txBox="1"/>
          <p:nvPr>
            <p:ph idx="2" type="subTitle"/>
          </p:nvPr>
        </p:nvSpPr>
        <p:spPr>
          <a:xfrm>
            <a:off x="390600" y="4828475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92" name="Google Shape;92;g298a76fb796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675" y="1184800"/>
            <a:ext cx="3127476" cy="23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98a76fb796_0_89"/>
          <p:cNvSpPr txBox="1"/>
          <p:nvPr/>
        </p:nvSpPr>
        <p:spPr>
          <a:xfrm>
            <a:off x="390750" y="450150"/>
            <a:ext cx="52734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Instruções para o computador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8a76fb796_0_32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6 - Variáveis</a:t>
            </a:r>
            <a:endParaRPr/>
          </a:p>
        </p:txBody>
      </p:sp>
      <p:sp>
        <p:nvSpPr>
          <p:cNvPr id="347" name="Google Shape;347;g298a76fb796_0_329"/>
          <p:cNvSpPr txBox="1"/>
          <p:nvPr>
            <p:ph idx="1" type="body"/>
          </p:nvPr>
        </p:nvSpPr>
        <p:spPr>
          <a:xfrm>
            <a:off x="390750" y="1035975"/>
            <a:ext cx="5796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pt-BR" sz="2400"/>
              <a:t>Objetivos: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 uma variável chamada Cliques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 1 unidade à variável Cliques, toda vez que o SapoFeliz for clicado.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1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AutoNum type="arabicPeriod"/>
            </a:pPr>
            <a:r>
              <a:rPr lang="pt-B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Zerar a variável Cliques quando a bandeira verde for clicada.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g298a76fb796_0_329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9" name="Google Shape;349;g298a76fb796_0_32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50" name="Google Shape;350;g298a76fb796_0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650" y="865325"/>
            <a:ext cx="2651550" cy="19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8a76fb796_0_350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6 - Resolução</a:t>
            </a:r>
            <a:endParaRPr/>
          </a:p>
        </p:txBody>
      </p:sp>
      <p:sp>
        <p:nvSpPr>
          <p:cNvPr id="356" name="Google Shape;356;g298a76fb796_0_350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7" name="Google Shape;357;g298a76fb796_0_350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358" name="Google Shape;358;g298a76fb796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5" y="974425"/>
            <a:ext cx="3137725" cy="27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98a76fb796_0_350"/>
          <p:cNvSpPr/>
          <p:nvPr/>
        </p:nvSpPr>
        <p:spPr>
          <a:xfrm>
            <a:off x="1036325" y="2509250"/>
            <a:ext cx="1859700" cy="48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g298a76fb796_0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235" y="974425"/>
            <a:ext cx="3190216" cy="27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8a76fb796_0_33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Exemplo 6 - Resolução</a:t>
            </a:r>
            <a:endParaRPr/>
          </a:p>
        </p:txBody>
      </p:sp>
      <p:sp>
        <p:nvSpPr>
          <p:cNvPr id="366" name="Google Shape;366;g298a76fb796_0_337"/>
          <p:cNvSpPr txBox="1"/>
          <p:nvPr>
            <p:ph idx="12" type="sldNum"/>
          </p:nvPr>
        </p:nvSpPr>
        <p:spPr>
          <a:xfrm>
            <a:off x="-1" y="4789175"/>
            <a:ext cx="4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7" name="Google Shape;367;g298a76fb796_0_33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68" name="Google Shape;368;g298a76fb796_0_337"/>
          <p:cNvSpPr txBox="1"/>
          <p:nvPr>
            <p:ph idx="1" type="body"/>
          </p:nvPr>
        </p:nvSpPr>
        <p:spPr>
          <a:xfrm>
            <a:off x="5459325" y="1180875"/>
            <a:ext cx="3485700" cy="24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Variáveis : Armazenar a quantidade de cliques feitas no ator SapoFeliz</a:t>
            </a:r>
            <a:endParaRPr sz="1100"/>
          </a:p>
        </p:txBody>
      </p:sp>
      <p:pic>
        <p:nvPicPr>
          <p:cNvPr id="369" name="Google Shape;369;g298a76fb796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1180875"/>
            <a:ext cx="4968526" cy="29683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98a76fb796_0_337"/>
          <p:cNvSpPr/>
          <p:nvPr/>
        </p:nvSpPr>
        <p:spPr>
          <a:xfrm>
            <a:off x="3418075" y="1934600"/>
            <a:ext cx="1859700" cy="48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298a76fb796_0_337"/>
          <p:cNvSpPr/>
          <p:nvPr/>
        </p:nvSpPr>
        <p:spPr>
          <a:xfrm>
            <a:off x="3155500" y="2656250"/>
            <a:ext cx="2179500" cy="1307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377" name="Google Shape;377;p47"/>
          <p:cNvSpPr txBox="1"/>
          <p:nvPr>
            <p:ph idx="1" type="body"/>
          </p:nvPr>
        </p:nvSpPr>
        <p:spPr>
          <a:xfrm>
            <a:off x="522450" y="1186725"/>
            <a:ext cx="8087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/>
              <a:t>Para automatizar/programar as histórias, foi preciso criar um </a:t>
            </a:r>
            <a:r>
              <a:rPr b="1" lang="pt-BR" sz="1600"/>
              <a:t>algoritmo</a:t>
            </a:r>
            <a:r>
              <a:rPr lang="pt-BR" sz="1600"/>
              <a:t>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/>
              <a:t>O algoritmo nada mais é uma do que estrutura que organiza o raciocínio e resolve problemas. 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/>
              <a:t>Para contarmos uma história, precisamos ter um raciocínio organizado e entender o início, meio e fim da história. </a:t>
            </a:r>
            <a:endParaRPr sz="16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p47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9" name="Google Shape;379;p47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Projeto Prático</a:t>
            </a:r>
            <a:endParaRPr/>
          </a:p>
        </p:txBody>
      </p:sp>
      <p:sp>
        <p:nvSpPr>
          <p:cNvPr id="385" name="Google Shape;385;p4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86" name="Google Shape;386;p48"/>
          <p:cNvSpPr txBox="1"/>
          <p:nvPr>
            <p:ph idx="12" type="sldNum"/>
          </p:nvPr>
        </p:nvSpPr>
        <p:spPr>
          <a:xfrm>
            <a:off x="-1" y="4789175"/>
            <a:ext cx="49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Projeto Prático da Oficina</a:t>
            </a:r>
            <a:endParaRPr/>
          </a:p>
        </p:txBody>
      </p:sp>
      <p:sp>
        <p:nvSpPr>
          <p:cNvPr id="392" name="Google Shape;392;p49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Pensem sobre sua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Escreva o texto sobre a sua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Defina os atores, cenários e ações a serem programadas.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Defina os diálogos da história.</a:t>
            </a:r>
            <a:endParaRPr sz="1600"/>
          </a:p>
          <a:p>
            <a:pPr indent="-330198" lvl="1" marL="540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Programa sua história no Scratch.</a:t>
            </a:r>
            <a:endParaRPr sz="2600"/>
          </a:p>
        </p:txBody>
      </p:sp>
      <p:sp>
        <p:nvSpPr>
          <p:cNvPr id="393" name="Google Shape;393;p49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4" name="Google Shape;394;p4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a1641b86e_2_9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Envie sua história para nós</a:t>
            </a:r>
            <a:endParaRPr/>
          </a:p>
        </p:txBody>
      </p:sp>
      <p:sp>
        <p:nvSpPr>
          <p:cNvPr id="400" name="Google Shape;400;g28a1641b86e_2_96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t-BR" sz="1600"/>
              <a:t>Salve sua história com o seu nome.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Compartilhe para o e-mail: </a:t>
            </a:r>
            <a:r>
              <a:rPr b="1" lang="pt-BR" sz="1600"/>
              <a:t>poly.ana.ufrj@gmail.com</a:t>
            </a:r>
            <a:endParaRPr b="1"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Coloque no assunto: Oficina Campo Grande 2023 - StoryGirl.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Coloque no corpo do texto o seu nome, série, idade e e-mails.</a:t>
            </a:r>
            <a:endParaRPr sz="1600"/>
          </a:p>
          <a:p>
            <a:pPr indent="-3302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Responda ao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formulário de avaliação</a:t>
            </a:r>
            <a:endParaRPr sz="1600"/>
          </a:p>
        </p:txBody>
      </p:sp>
      <p:sp>
        <p:nvSpPr>
          <p:cNvPr id="401" name="Google Shape;401;g28a1641b86e_2_9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2" name="Google Shape;402;g28a1641b86e_2_9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a1641b86e_2_26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Formulário de avaliação</a:t>
            </a:r>
            <a:endParaRPr/>
          </a:p>
        </p:txBody>
      </p:sp>
      <p:sp>
        <p:nvSpPr>
          <p:cNvPr id="408" name="Google Shape;408;g28a1641b86e_2_26"/>
          <p:cNvSpPr txBox="1"/>
          <p:nvPr>
            <p:ph idx="1" type="body"/>
          </p:nvPr>
        </p:nvSpPr>
        <p:spPr>
          <a:xfrm>
            <a:off x="522450" y="1186725"/>
            <a:ext cx="699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409" name="Google Shape;409;g28a1641b86e_2_26"/>
          <p:cNvSpPr txBox="1"/>
          <p:nvPr>
            <p:ph idx="12" type="sldNum"/>
          </p:nvPr>
        </p:nvSpPr>
        <p:spPr>
          <a:xfrm>
            <a:off x="0" y="4789175"/>
            <a:ext cx="46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0" name="Google Shape;410;g28a1641b86e_2_26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411" name="Google Shape;411;g28a1641b86e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198" y="1093425"/>
            <a:ext cx="3544425" cy="35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3116450" y="1777050"/>
            <a:ext cx="50646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Oficina StoryGirl</a:t>
            </a:r>
            <a:endParaRPr/>
          </a:p>
        </p:txBody>
      </p:sp>
      <p:sp>
        <p:nvSpPr>
          <p:cNvPr id="417" name="Google Shape;417;p51"/>
          <p:cNvSpPr txBox="1"/>
          <p:nvPr>
            <p:ph idx="1" type="subTitle"/>
          </p:nvPr>
        </p:nvSpPr>
        <p:spPr>
          <a:xfrm>
            <a:off x="3189800" y="3041850"/>
            <a:ext cx="5064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900">
                <a:solidFill>
                  <a:schemeClr val="lt1"/>
                </a:solidFill>
              </a:rPr>
              <a:t>Obrigada!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418" name="Google Shape;418;p51"/>
          <p:cNvSpPr txBox="1"/>
          <p:nvPr/>
        </p:nvSpPr>
        <p:spPr>
          <a:xfrm>
            <a:off x="5543068" y="4401435"/>
            <a:ext cx="2418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sng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http://www.storygirl.nce.ufrj.br/</a:t>
            </a:r>
            <a:endParaRPr b="1" i="0" sz="1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@hellostorygirl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316" y="155200"/>
            <a:ext cx="1356801" cy="70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1281" y="3755031"/>
            <a:ext cx="1382715" cy="122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99" name="Google Shape;99;p28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0" name="Google Shape;1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75" y="1502725"/>
            <a:ext cx="1889374" cy="24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8"/>
          <p:cNvSpPr/>
          <p:nvPr/>
        </p:nvSpPr>
        <p:spPr>
          <a:xfrm>
            <a:off x="938851" y="2956700"/>
            <a:ext cx="935100" cy="556800"/>
          </a:xfrm>
          <a:prstGeom prst="roundRect">
            <a:avLst>
              <a:gd fmla="val 16667" name="adj"/>
            </a:avLst>
          </a:prstGeom>
          <a:solidFill>
            <a:srgbClr val="01002A"/>
          </a:solidFill>
          <a:ln cap="flat" cmpd="sng" w="9525">
            <a:solidFill>
              <a:srgbClr val="0100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250" y="1897425"/>
            <a:ext cx="1935750" cy="19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8"/>
          <p:cNvSpPr txBox="1"/>
          <p:nvPr/>
        </p:nvSpPr>
        <p:spPr>
          <a:xfrm>
            <a:off x="3377760" y="2064875"/>
            <a:ext cx="223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inguagem de programação</a:t>
            </a:r>
            <a:endParaRPr sz="100"/>
          </a:p>
        </p:txBody>
      </p:sp>
      <p:pic>
        <p:nvPicPr>
          <p:cNvPr id="104" name="Google Shape;1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575" y="2430525"/>
            <a:ext cx="556800" cy="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200" y="2430525"/>
            <a:ext cx="556800" cy="5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8a76fb796_0_70"/>
          <p:cNvSpPr txBox="1"/>
          <p:nvPr>
            <p:ph type="title"/>
          </p:nvPr>
        </p:nvSpPr>
        <p:spPr>
          <a:xfrm>
            <a:off x="845125" y="1862850"/>
            <a:ext cx="72429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Como Programar através de Histórias?</a:t>
            </a:r>
            <a:endParaRPr/>
          </a:p>
        </p:txBody>
      </p:sp>
      <p:sp>
        <p:nvSpPr>
          <p:cNvPr id="111" name="Google Shape;111;g298a76fb796_0_70"/>
          <p:cNvSpPr txBox="1"/>
          <p:nvPr>
            <p:ph idx="1" type="subTitle"/>
          </p:nvPr>
        </p:nvSpPr>
        <p:spPr>
          <a:xfrm>
            <a:off x="390600" y="4808825"/>
            <a:ext cx="755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12" name="Google Shape;112;g298a76fb796_0_70"/>
          <p:cNvSpPr txBox="1"/>
          <p:nvPr>
            <p:ph idx="12" type="sldNum"/>
          </p:nvPr>
        </p:nvSpPr>
        <p:spPr>
          <a:xfrm>
            <a:off x="0" y="4789175"/>
            <a:ext cx="4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8a76fb796_0_119"/>
          <p:cNvSpPr txBox="1"/>
          <p:nvPr>
            <p:ph idx="12" type="sldNum"/>
          </p:nvPr>
        </p:nvSpPr>
        <p:spPr>
          <a:xfrm>
            <a:off x="0" y="4789175"/>
            <a:ext cx="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g298a76fb796_0_119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19" name="Google Shape;119;g298a76fb796_0_119"/>
          <p:cNvSpPr txBox="1"/>
          <p:nvPr>
            <p:ph idx="1" type="body"/>
          </p:nvPr>
        </p:nvSpPr>
        <p:spPr>
          <a:xfrm>
            <a:off x="628650" y="766077"/>
            <a:ext cx="7886700" cy="1440600"/>
          </a:xfrm>
          <a:prstGeom prst="rect">
            <a:avLst/>
          </a:prstGeom>
          <a:gradFill>
            <a:gsLst>
              <a:gs pos="0">
                <a:srgbClr val="FC279C">
                  <a:alpha val="69411"/>
                </a:srgbClr>
              </a:gs>
              <a:gs pos="100000">
                <a:srgbClr val="D9D9D9"/>
              </a:gs>
            </a:gsLst>
            <a:lin ang="54007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É como se você estivesse contando uma história para o computador e ele agisse conforme você diz.</a:t>
            </a:r>
            <a:endParaRPr sz="2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397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300"/>
          </a:p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300"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2300"/>
          </a:p>
        </p:txBody>
      </p:sp>
      <p:pic>
        <p:nvPicPr>
          <p:cNvPr id="120" name="Google Shape;120;g298a76fb796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400" y="2454926"/>
            <a:ext cx="2583175" cy="1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Introdução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30200" y="989875"/>
            <a:ext cx="61605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92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É uma linguagem de programação gráfica.</a:t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92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ermite criar animações, histórias ou jogos no navegador</a:t>
            </a:r>
            <a:r>
              <a:rPr i="1" lang="pt-B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0" y="4789175"/>
            <a:ext cx="4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23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2649" y="1389499"/>
            <a:ext cx="1866300" cy="24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Possibilidades</a:t>
            </a:r>
            <a:endParaRPr/>
          </a:p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-1" y="4789175"/>
            <a:ext cx="4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24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217" y="1672500"/>
            <a:ext cx="3229757" cy="24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475" y="1672500"/>
            <a:ext cx="2963391" cy="234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a1641b86e_0_75"/>
          <p:cNvSpPr txBox="1"/>
          <p:nvPr>
            <p:ph type="title"/>
          </p:nvPr>
        </p:nvSpPr>
        <p:spPr>
          <a:xfrm>
            <a:off x="390600" y="292625"/>
            <a:ext cx="83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Scratch - Crie a sua conta</a:t>
            </a:r>
            <a:endParaRPr/>
          </a:p>
        </p:txBody>
      </p:sp>
      <p:sp>
        <p:nvSpPr>
          <p:cNvPr id="144" name="Google Shape;144;g28a1641b86e_0_75"/>
          <p:cNvSpPr txBox="1"/>
          <p:nvPr>
            <p:ph idx="12" type="sldNum"/>
          </p:nvPr>
        </p:nvSpPr>
        <p:spPr>
          <a:xfrm>
            <a:off x="0" y="4789175"/>
            <a:ext cx="4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" name="Google Shape;145;g28a1641b86e_0_75"/>
          <p:cNvSpPr txBox="1"/>
          <p:nvPr>
            <p:ph idx="2" type="subTitle"/>
          </p:nvPr>
        </p:nvSpPr>
        <p:spPr>
          <a:xfrm>
            <a:off x="390600" y="4828450"/>
            <a:ext cx="7551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46" name="Google Shape;146;g28a1641b86e_0_75"/>
          <p:cNvSpPr txBox="1"/>
          <p:nvPr>
            <p:ph idx="1" type="body"/>
          </p:nvPr>
        </p:nvSpPr>
        <p:spPr>
          <a:xfrm>
            <a:off x="2319575" y="3590479"/>
            <a:ext cx="38553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534"/>
              <a:buNone/>
            </a:pPr>
            <a:r>
              <a:rPr lang="pt-BR" sz="3621"/>
              <a:t>Vamos lá!</a:t>
            </a:r>
            <a:endParaRPr sz="3621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534"/>
              <a:buNone/>
            </a:pPr>
            <a:r>
              <a:rPr lang="pt-BR" sz="3621"/>
              <a:t>https://scratch.mit.edu/</a:t>
            </a:r>
            <a:endParaRPr sz="3621"/>
          </a:p>
          <a:p>
            <a:pPr indent="0" lvl="0" marL="0" rtl="0" algn="just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ct val="282644"/>
              <a:buNone/>
            </a:pPr>
            <a:r>
              <a:t/>
            </a:r>
            <a:endParaRPr sz="302"/>
          </a:p>
          <a:p>
            <a:pPr indent="0" lvl="0" marL="0" rtl="0" algn="just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ct val="215094"/>
              <a:buNone/>
            </a:pPr>
            <a:r>
              <a:t/>
            </a:r>
            <a:endParaRPr sz="397"/>
          </a:p>
        </p:txBody>
      </p:sp>
      <p:pic>
        <p:nvPicPr>
          <p:cNvPr id="147" name="Google Shape;147;g28a1641b86e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88" y="892300"/>
            <a:ext cx="6938624" cy="2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